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61" r:id="rId7"/>
    <p:sldId id="262" r:id="rId8"/>
    <p:sldId id="269" r:id="rId9"/>
    <p:sldId id="264" r:id="rId10"/>
    <p:sldId id="266" r:id="rId11"/>
    <p:sldId id="270" r:id="rId12"/>
    <p:sldId id="267" r:id="rId13"/>
    <p:sldId id="268" r:id="rId14"/>
    <p:sldId id="271" r:id="rId15"/>
    <p:sldId id="272" r:id="rId16"/>
    <p:sldId id="257" r:id="rId17"/>
    <p:sldId id="258" r:id="rId18"/>
    <p:sldId id="259" r:id="rId19"/>
    <p:sldId id="260" r:id="rId20"/>
    <p:sldId id="277" r:id="rId21"/>
    <p:sldId id="275" r:id="rId22"/>
    <p:sldId id="276" r:id="rId23"/>
    <p:sldId id="282" r:id="rId24"/>
    <p:sldId id="283" r:id="rId25"/>
    <p:sldId id="285" r:id="rId26"/>
    <p:sldId id="284" r:id="rId27"/>
    <p:sldId id="273" r:id="rId28"/>
    <p:sldId id="274" r:id="rId29"/>
    <p:sldId id="278" r:id="rId30"/>
    <p:sldId id="279" r:id="rId31"/>
    <p:sldId id="280" r:id="rId32"/>
    <p:sldId id="281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6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2742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5146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3457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>
                <a:solidFill>
                  <a:srgbClr val="F8B323">
                    <a:lumMod val="50000"/>
                  </a:srgbClr>
                </a:solidFill>
              </a:rPr>
              <a:pPr/>
              <a:t>9/13/2018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>
                <a:solidFill>
                  <a:srgbClr val="F8B323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9829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47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>
                <a:solidFill>
                  <a:srgbClr val="F3F3F2"/>
                </a:solidFill>
              </a:rPr>
              <a:pPr/>
              <a:t>9/13/2018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>
                <a:solidFill>
                  <a:srgbClr val="F3F3F2"/>
                </a:solidFill>
              </a:rPr>
              <a:pPr/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14781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400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884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97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71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37330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0278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01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42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79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57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99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80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629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48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29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5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004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87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02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00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84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22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47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04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16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50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9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091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79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37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3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678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083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8279843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0920331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45578201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9114851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071700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61736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0490075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02178488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96511618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56212213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9369760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62235212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8651429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8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42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013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924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4725D-6CEF-48DD-9221-1B65B20097F1}" type="datetimeFigureOut">
              <a:rPr lang="zh-TW" altLang="en-US" smtClean="0"/>
              <a:t>2018/9/13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B6994-A05E-4E86-8404-A7F41D01A47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690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9/13/2018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457200"/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141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792">
          <p15:clr>
            <a:srgbClr val="F26B43"/>
          </p15:clr>
        </p15:guide>
        <p15:guide id="4294967295" pos="7200">
          <p15:clr>
            <a:srgbClr val="F26B43"/>
          </p15:clr>
        </p15:guide>
        <p15:guide id="4294967295" orient="horz" pos="400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720">
          <p15:clr>
            <a:srgbClr val="F26B43"/>
          </p15:clr>
        </p15:guide>
        <p15:guide id="4294967295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latinLnBrk="1"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45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AB96DA44-D96A-41F8-AFE9-0AF0EDA1432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latinLnBrk="1"/>
              <a:t>2018-09-13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CB354980-9EED-472E-8680-BAAA65F4DC12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 latinLnBrk="1"/>
              <a:t>‹#›</a:t>
            </a:fld>
            <a:endParaRPr lang="ko-KR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5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2018/9/13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352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2"/>
          <p:cNvSpPr txBox="1">
            <a:spLocks/>
          </p:cNvSpPr>
          <p:nvPr/>
        </p:nvSpPr>
        <p:spPr>
          <a:xfrm>
            <a:off x="210208" y="429733"/>
            <a:ext cx="11839902" cy="742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6000" cap="non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 does he look like?</a:t>
            </a:r>
            <a:endParaRPr lang="zh-TW" altLang="en-US" sz="6000" cap="none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108028" y="1617797"/>
            <a:ext cx="69420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has a bald head.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has big brown eyes. 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has a big round nose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 and a giant mouth. 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4.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has long, piped ears. 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5.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is a main character in </a:t>
            </a:r>
          </a:p>
          <a:p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an animated (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動畫的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) </a:t>
            </a:r>
          </a:p>
          <a:p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movie.  </a:t>
            </a:r>
            <a:endParaRPr lang="zh-TW" altLang="en-US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0" name="Picture 6" descr="ãGuess who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5451"/>
            <a:ext cx="5108027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1394352"/>
            <a:ext cx="6082861" cy="54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86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1024758" y="2995448"/>
            <a:ext cx="3626069" cy="38625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have</a:t>
            </a:r>
            <a:endParaRPr lang="zh-TW" altLang="en-US" sz="9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8003626" y="2963916"/>
            <a:ext cx="3626069" cy="38625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600" b="1" dirty="0">
                <a:solidFill>
                  <a:schemeClr val="bg1"/>
                </a:solidFill>
                <a:latin typeface="Comic Sans MS" panose="030F0702030302020204" pitchFamily="66" charset="0"/>
              </a:rPr>
              <a:t>has</a:t>
            </a:r>
            <a:endParaRPr lang="zh-TW" altLang="en-US" sz="9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0" y="551793"/>
            <a:ext cx="1308537" cy="14977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</a:t>
            </a:r>
            <a:endParaRPr lang="zh-TW" altLang="en-US" sz="8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324305" y="551793"/>
            <a:ext cx="2222938" cy="14977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You</a:t>
            </a:r>
            <a:endParaRPr lang="zh-TW" altLang="en-US" sz="8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563011" y="520262"/>
            <a:ext cx="2832536" cy="14977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They</a:t>
            </a:r>
            <a:endParaRPr lang="zh-TW" altLang="en-US" sz="8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十字形 6"/>
          <p:cNvSpPr/>
          <p:nvPr/>
        </p:nvSpPr>
        <p:spPr>
          <a:xfrm>
            <a:off x="2246584" y="2270234"/>
            <a:ext cx="1182415" cy="1103585"/>
          </a:xfrm>
          <a:prstGeom prst="plus">
            <a:avLst>
              <a:gd name="adj" fmla="val 41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7643643" y="520262"/>
            <a:ext cx="2222938" cy="14977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</a:t>
            </a:r>
            <a:endParaRPr lang="zh-TW" altLang="en-US" sz="8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866581" y="520262"/>
            <a:ext cx="2222938" cy="149772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</a:t>
            </a:r>
            <a:endParaRPr lang="zh-TW" altLang="en-US" sz="8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十字形 9"/>
          <p:cNvSpPr/>
          <p:nvPr/>
        </p:nvSpPr>
        <p:spPr>
          <a:xfrm>
            <a:off x="9275373" y="2270233"/>
            <a:ext cx="1182415" cy="1103585"/>
          </a:xfrm>
          <a:prstGeom prst="plus">
            <a:avLst>
              <a:gd name="adj" fmla="val 41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48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128345" y="409903"/>
            <a:ext cx="8450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王漢宗波卡體一空陰" panose="02020600000000000000" pitchFamily="18" charset="-120"/>
                <a:ea typeface="王漢宗波卡體一空陰" panose="02020600000000000000" pitchFamily="18" charset="-120"/>
              </a:rPr>
              <a:t>助動詞</a:t>
            </a:r>
            <a:r>
              <a:rPr lang="en-US" altLang="zh-TW" sz="6000" dirty="0" smtClean="0"/>
              <a:t>Auxiliary Verb</a:t>
            </a:r>
            <a:endParaRPr lang="zh-TW" altLang="en-US" sz="6000" dirty="0"/>
          </a:p>
        </p:txBody>
      </p:sp>
      <p:sp>
        <p:nvSpPr>
          <p:cNvPr id="3" name="矩形 2"/>
          <p:cNvSpPr/>
          <p:nvPr/>
        </p:nvSpPr>
        <p:spPr>
          <a:xfrm>
            <a:off x="646385" y="2585545"/>
            <a:ext cx="1891863" cy="1245476"/>
          </a:xfrm>
          <a:prstGeom prst="rect">
            <a:avLst/>
          </a:prstGeom>
          <a:solidFill>
            <a:schemeClr val="tx1">
              <a:lumMod val="85000"/>
            </a:schemeClr>
          </a:solidFill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現在式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6385" y="4629807"/>
            <a:ext cx="1891862" cy="1245476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</a:rPr>
              <a:t>過去式</a:t>
            </a:r>
          </a:p>
        </p:txBody>
      </p:sp>
      <p:cxnSp>
        <p:nvCxnSpPr>
          <p:cNvPr id="6" name="直線接點 5"/>
          <p:cNvCxnSpPr/>
          <p:nvPr/>
        </p:nvCxnSpPr>
        <p:spPr>
          <a:xfrm flipV="1">
            <a:off x="2564523" y="2303885"/>
            <a:ext cx="1072055" cy="72380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2564523" y="3208283"/>
            <a:ext cx="1045780" cy="6463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V="1">
            <a:off x="2538247" y="5252545"/>
            <a:ext cx="1098331" cy="571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3909848" y="1425566"/>
            <a:ext cx="7567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latin typeface="Comic Sans MS" panose="030F0702030302020204" pitchFamily="66" charset="0"/>
              </a:rPr>
              <a:t>Do you/ they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909848" y="3027686"/>
            <a:ext cx="8576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latin typeface="Comic Sans MS" panose="030F0702030302020204" pitchFamily="66" charset="0"/>
              </a:rPr>
              <a:t>Does he /she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909847" y="4440463"/>
            <a:ext cx="8282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latin typeface="Comic Sans MS" panose="030F0702030302020204" pitchFamily="66" charset="0"/>
              </a:rPr>
              <a:t>Did you/ they / he/ she 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1588022"/>
            <a:ext cx="12192000" cy="43443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0000FF"/>
                </a:solidFill>
                <a:latin typeface="+mj-lt"/>
              </a:rPr>
              <a:t>Do /Does/ Did</a:t>
            </a:r>
            <a:r>
              <a:rPr lang="zh-TW" altLang="en-US" sz="8000" dirty="0" smtClean="0">
                <a:solidFill>
                  <a:srgbClr val="0000FF"/>
                </a:solidFill>
                <a:latin typeface="+mj-lt"/>
              </a:rPr>
              <a:t>都有</a:t>
            </a:r>
            <a:r>
              <a:rPr lang="zh-TW" altLang="en-US" sz="8000" dirty="0" smtClean="0">
                <a:solidFill>
                  <a:srgbClr val="FF0000"/>
                </a:solidFill>
                <a:latin typeface="+mj-lt"/>
              </a:rPr>
              <a:t>照妖鏡</a:t>
            </a:r>
            <a:r>
              <a:rPr lang="zh-TW" altLang="en-US" sz="8000" dirty="0" smtClean="0">
                <a:solidFill>
                  <a:srgbClr val="0000FF"/>
                </a:solidFill>
                <a:latin typeface="+mj-lt"/>
              </a:rPr>
              <a:t>的功能，會把後面接的   動詞</a:t>
            </a:r>
            <a:r>
              <a:rPr lang="zh-TW" altLang="en-US" sz="8000" dirty="0" smtClean="0">
                <a:solidFill>
                  <a:srgbClr val="FF0000"/>
                </a:solidFill>
                <a:latin typeface="+mj-lt"/>
              </a:rPr>
              <a:t>打回原形</a:t>
            </a:r>
            <a:endParaRPr lang="zh-TW" altLang="en-US" sz="8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26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 you have wavy hair? </a:t>
            </a:r>
            <a:endParaRPr lang="zh-TW" altLang="en-US" sz="6000" b="1" cap="none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 descr="ãwavy hai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1693423"/>
            <a:ext cx="4500517" cy="489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211614" y="2284421"/>
            <a:ext cx="44301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Yes, I do. </a:t>
            </a:r>
          </a:p>
          <a:p>
            <a:pPr defTabSz="457200"/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have wavy hair.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3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 they have ponytails? </a:t>
            </a:r>
            <a:endParaRPr lang="zh-TW" altLang="en-US" sz="6000" b="1" cap="none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340839" y="2556521"/>
            <a:ext cx="57859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No, they don’t.</a:t>
            </a:r>
          </a:p>
          <a:p>
            <a:pPr defTabSz="457200"/>
            <a:r>
              <a:rPr lang="en-US" altLang="zh-TW" sz="6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They have braids.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men braids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84421"/>
            <a:ext cx="6056039" cy="34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1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2453" y="366620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 she </a:t>
            </a:r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have 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a crew cut? </a:t>
            </a:r>
            <a:endParaRPr lang="zh-TW" altLang="en-US" sz="6000" b="1" cap="none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896304" y="2268655"/>
            <a:ext cx="61170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Yes, she </a:t>
            </a:r>
            <a:r>
              <a:rPr lang="en-US" altLang="zh-TW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 </a:t>
            </a:r>
          </a:p>
          <a:p>
            <a:pPr defTabSz="457200"/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She </a:t>
            </a:r>
            <a:r>
              <a:rPr lang="en-US" altLang="zh-TW" sz="6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has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a crew cut.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ç¸éåç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45" y="1472170"/>
            <a:ext cx="4567183" cy="53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42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2453" y="366620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Does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 he </a:t>
            </a:r>
            <a:r>
              <a:rPr lang="en-US" altLang="zh-TW" sz="6000" b="1" cap="none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have </a:t>
            </a:r>
            <a:r>
              <a:rPr lang="en-US" altLang="zh-TW" sz="6000" b="1" cap="none" dirty="0" smtClean="0">
                <a:latin typeface="Comic Sans MS" panose="030F0702030302020204" pitchFamily="66" charset="0"/>
              </a:rPr>
              <a:t>straight hair? </a:t>
            </a:r>
            <a:endParaRPr lang="zh-TW" altLang="en-US" sz="6000" b="1" cap="none" dirty="0"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360276" y="2252889"/>
            <a:ext cx="65269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No, he </a:t>
            </a:r>
            <a:r>
              <a:rPr lang="en-US" altLang="zh-TW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doesn’t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. </a:t>
            </a:r>
          </a:p>
          <a:p>
            <a:pPr defTabSz="457200"/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6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has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spiky hair.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spiky hair beckham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05" y="1314572"/>
            <a:ext cx="3654499" cy="554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77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take a guess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73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210208" y="429733"/>
            <a:ext cx="11839902" cy="742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6000" cap="none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What does she look like?</a:t>
            </a:r>
            <a:endParaRPr lang="zh-TW" altLang="en-US" sz="6000" cap="none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08028" y="1870045"/>
            <a:ext cx="69420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 has short, straight,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  black hair.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 has small black eyes. 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 has a round nose and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 a big mouth. 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4.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 is a famous leader.</a:t>
            </a:r>
            <a:endParaRPr lang="zh-TW" altLang="en-US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88" y="1617797"/>
            <a:ext cx="4180632" cy="50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210208" y="429733"/>
            <a:ext cx="11839902" cy="742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546A"/>
              </a:buClr>
            </a:pPr>
            <a:r>
              <a:rPr lang="en-US" altLang="zh-TW" sz="6000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does </a:t>
            </a:r>
            <a:r>
              <a:rPr lang="en-US" altLang="zh-TW" sz="6000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6000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look like?</a:t>
            </a:r>
            <a:endParaRPr lang="zh-TW" altLang="en-US" sz="6000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108028" y="1562268"/>
            <a:ext cx="694208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Tx/>
              <a:buAutoNum type="arabicPeriod"/>
            </a:pP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has short,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curly,</a:t>
            </a:r>
            <a:endParaRPr lang="en-US" altLang="zh-TW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   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brown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hair.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2.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has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big green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eyes. 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3.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has a h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awk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nose and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   a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sexy big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mouth. 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4.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has big ears. 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5. He’s a detective and 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always wears a cap.</a:t>
            </a:r>
            <a:endParaRPr lang="zh-TW" altLang="en-US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Sherlock Holmes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r="21923"/>
          <a:stretch/>
        </p:blipFill>
        <p:spPr bwMode="auto">
          <a:xfrm>
            <a:off x="0" y="1951898"/>
            <a:ext cx="4951683" cy="42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93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210208" y="429733"/>
            <a:ext cx="11839902" cy="742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546A"/>
              </a:buClr>
            </a:pPr>
            <a:r>
              <a:rPr lang="en-US" altLang="zh-TW" sz="6000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does she look like?</a:t>
            </a:r>
            <a:endParaRPr lang="zh-TW" altLang="en-US" sz="6000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840014" y="1948873"/>
            <a:ext cx="69420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Tx/>
              <a:buAutoNum type="arabicPeriod"/>
            </a:pP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She has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 short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, straight,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    black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ponytail.</a:t>
            </a:r>
            <a:endParaRPr lang="en-US" altLang="zh-TW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2.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She has small black eyes. 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3.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She has a round nose and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   a big mouth. 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4.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She is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good at badminton.</a:t>
            </a:r>
            <a:endParaRPr lang="zh-TW" altLang="en-US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0" y="1368131"/>
            <a:ext cx="4587766" cy="5489869"/>
            <a:chOff x="0" y="1368131"/>
            <a:chExt cx="4587766" cy="548986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56" t="4785" r="31401"/>
            <a:stretch/>
          </p:blipFill>
          <p:spPr>
            <a:xfrm>
              <a:off x="0" y="1368131"/>
              <a:ext cx="4587766" cy="5489869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45" b="51843"/>
            <a:stretch/>
          </p:blipFill>
          <p:spPr>
            <a:xfrm>
              <a:off x="0" y="4113196"/>
              <a:ext cx="2357732" cy="2744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84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82414" y="1371600"/>
            <a:ext cx="94435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500" dirty="0">
                <a:solidFill>
                  <a:prstClr val="white"/>
                </a:solidFill>
              </a:rPr>
              <a:t>What does she look like?</a:t>
            </a:r>
            <a:endParaRPr lang="zh-TW" altLang="en-US" sz="11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4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210208" y="429733"/>
            <a:ext cx="11839902" cy="742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546A"/>
              </a:buClr>
            </a:pPr>
            <a:r>
              <a:rPr lang="en-US" altLang="zh-TW" sz="6000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does he look like?</a:t>
            </a:r>
            <a:endParaRPr lang="zh-TW" altLang="en-US" sz="6000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324023" y="1731806"/>
            <a:ext cx="77260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Tx/>
              <a:buAutoNum type="arabicPeriod"/>
            </a:pP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He has short,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spiky,</a:t>
            </a:r>
            <a:endParaRPr lang="en-US" altLang="zh-TW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   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black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hair.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2.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He has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round, big, black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eyes. 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3.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He has a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small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nose and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   a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big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mouth. 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4.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a cartoon character and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always wears a hat. Also he’s a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pirate. </a:t>
            </a:r>
            <a:endParaRPr lang="zh-TW" altLang="en-US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012"/>
            <a:ext cx="4392339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210208" y="429733"/>
            <a:ext cx="11839902" cy="742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546A"/>
              </a:buClr>
            </a:pPr>
            <a:r>
              <a:rPr lang="en-US" altLang="zh-TW" sz="6000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does she look like?</a:t>
            </a:r>
            <a:endParaRPr lang="zh-TW" altLang="en-US" sz="6000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840014" y="1948873"/>
            <a:ext cx="69420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She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has a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long, blond braid.</a:t>
            </a:r>
            <a:endParaRPr lang="en-US" altLang="zh-TW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2.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She has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big green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eyes. 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3.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She has a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small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nose and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   a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beautiful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mouth. 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4.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She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loves winter and 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 singing.</a:t>
            </a:r>
            <a:endParaRPr lang="zh-TW" altLang="en-US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/>
          <a:stretch/>
        </p:blipFill>
        <p:spPr bwMode="auto">
          <a:xfrm>
            <a:off x="-2568" y="1948873"/>
            <a:ext cx="4842582" cy="40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/>
          <p:cNvSpPr txBox="1">
            <a:spLocks/>
          </p:cNvSpPr>
          <p:nvPr/>
        </p:nvSpPr>
        <p:spPr>
          <a:xfrm>
            <a:off x="210208" y="429733"/>
            <a:ext cx="11839902" cy="7422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546A"/>
              </a:buClr>
            </a:pPr>
            <a:r>
              <a:rPr lang="en-US" altLang="zh-TW" sz="6000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What does </a:t>
            </a:r>
            <a:r>
              <a:rPr lang="en-US" altLang="zh-TW" sz="6000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6000" cap="none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look like?</a:t>
            </a:r>
            <a:endParaRPr lang="zh-TW" altLang="en-US" sz="6000" cap="none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792718" y="1306525"/>
            <a:ext cx="69420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Tx/>
              <a:buAutoNum type="arabicPeriod"/>
            </a:pP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has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short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, straight,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    black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hair.</a:t>
            </a:r>
            <a:endParaRPr lang="en-US" altLang="zh-TW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2.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has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big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black eyes. 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3.</a:t>
            </a:r>
            <a:r>
              <a:rPr lang="zh-TW" alt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has a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big, round nose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 and a glamour </a:t>
            </a:r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mouth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4. He has big ears. </a:t>
            </a:r>
            <a:endParaRPr lang="en-US" altLang="zh-TW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5.</a:t>
            </a:r>
            <a:r>
              <a:rPr lang="zh-TW" alt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He’s a teacher and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 master in baseball and</a:t>
            </a:r>
          </a:p>
          <a:p>
            <a:r>
              <a:rPr lang="en-US" altLang="zh-TW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  swimming.</a:t>
            </a:r>
            <a:endParaRPr lang="zh-TW" altLang="en-US" sz="4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8" t="-1" r="20354" b="67635"/>
          <a:stretch/>
        </p:blipFill>
        <p:spPr>
          <a:xfrm>
            <a:off x="331075" y="1718439"/>
            <a:ext cx="4130565" cy="480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979683" y="204952"/>
            <a:ext cx="6574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dirty="0">
                <a:solidFill>
                  <a:prstClr val="white"/>
                </a:solidFill>
              </a:rPr>
              <a:t>Create a face</a:t>
            </a:r>
            <a:endParaRPr lang="zh-TW" altLang="en-US" sz="7200" dirty="0">
              <a:solidFill>
                <a:prstClr val="white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5" y="1557191"/>
            <a:ext cx="4286640" cy="52959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413555" y="1850650"/>
            <a:ext cx="77784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zh-TW" sz="6000" b="1" dirty="0">
                <a:solidFill>
                  <a:srgbClr val="FFFF00"/>
                </a:solidFill>
              </a:rPr>
              <a:t>Hair style/ color</a:t>
            </a:r>
          </a:p>
          <a:p>
            <a:pPr marL="342900" indent="-342900">
              <a:buFontTx/>
              <a:buAutoNum type="arabicPeriod"/>
            </a:pPr>
            <a:r>
              <a:rPr lang="en-US" altLang="zh-TW" sz="6000" b="1" dirty="0">
                <a:solidFill>
                  <a:srgbClr val="FFFF00"/>
                </a:solidFill>
              </a:rPr>
              <a:t>Color of eyes</a:t>
            </a:r>
          </a:p>
          <a:p>
            <a:pPr marL="342900" indent="-342900">
              <a:buFontTx/>
              <a:buAutoNum type="arabicPeriod"/>
            </a:pPr>
            <a:r>
              <a:rPr lang="en-US" altLang="zh-TW" sz="6000" b="1" dirty="0">
                <a:solidFill>
                  <a:srgbClr val="FFFF00"/>
                </a:solidFill>
              </a:rPr>
              <a:t>Shape of nose</a:t>
            </a:r>
          </a:p>
          <a:p>
            <a:pPr marL="342900" indent="-342900">
              <a:buFontTx/>
              <a:buAutoNum type="arabicPeriod"/>
            </a:pPr>
            <a:r>
              <a:rPr lang="en-US" altLang="zh-TW" sz="6000" b="1" dirty="0">
                <a:solidFill>
                  <a:srgbClr val="FFFF00"/>
                </a:solidFill>
              </a:rPr>
              <a:t>Size of </a:t>
            </a:r>
            <a:r>
              <a:rPr lang="en-US" altLang="zh-TW" sz="6000" b="1" dirty="0" smtClean="0">
                <a:solidFill>
                  <a:srgbClr val="FFFF00"/>
                </a:solidFill>
              </a:rPr>
              <a:t>mouth</a:t>
            </a:r>
            <a:r>
              <a:rPr lang="zh-TW" altLang="en-US" sz="6000" b="1" dirty="0" smtClean="0">
                <a:solidFill>
                  <a:srgbClr val="FFFF00"/>
                </a:solidFill>
              </a:rPr>
              <a:t> </a:t>
            </a:r>
            <a:endParaRPr lang="en-US" altLang="zh-TW" sz="6000" b="1" dirty="0" smtClean="0">
              <a:solidFill>
                <a:srgbClr val="FFFF0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altLang="zh-TW" sz="6000" b="1" dirty="0" smtClean="0">
                <a:solidFill>
                  <a:srgbClr val="FFFF00"/>
                </a:solidFill>
              </a:rPr>
              <a:t>Size of ears.</a:t>
            </a:r>
            <a:endParaRPr lang="zh-TW" altLang="en-US" sz="6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2380916"/>
            <a:ext cx="121031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800" b="1" dirty="0" smtClean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本週</a:t>
            </a:r>
            <a:r>
              <a:rPr lang="zh-TW" altLang="en-US" sz="4800" b="1" dirty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英語作業</a:t>
            </a:r>
            <a:r>
              <a:rPr lang="en-US" altLang="zh-TW" sz="48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  <a:endParaRPr lang="en-US" altLang="zh-TW" sz="36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 Unit 1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全。</a:t>
            </a:r>
            <a:endParaRPr lang="zh-TW" altLang="en-US" sz="5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英語習作</a:t>
            </a:r>
            <a:r>
              <a:rPr lang="en-US" altLang="zh-TW" sz="5400" b="1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P26~P27</a:t>
            </a:r>
            <a:r>
              <a:rPr lang="zh-TW" altLang="en-US" sz="5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週一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54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玩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Quizlet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句型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、文法篇</a:t>
            </a:r>
            <a:endParaRPr lang="en-US" altLang="zh-TW" sz="5400" b="1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</a:p>
        </p:txBody>
      </p:sp>
      <p:pic>
        <p:nvPicPr>
          <p:cNvPr id="2050" name="Picture 2" descr="ãDitto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-362230"/>
            <a:ext cx="3515657" cy="351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2922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【英文易開罐】如何用美劇學英文 及 美劇推薦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生活大爆炸-----Sheldon 学中文那段.mp4  chine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7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sheldon learn Chinese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6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Big Bang Theory - Sheldon Speaks Mandarin無字幕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0091" y="219670"/>
            <a:ext cx="86124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latinLnBrk="1"/>
            <a:r>
              <a:rPr lang="en-US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She has </a:t>
            </a:r>
            <a:r>
              <a:rPr lang="en-US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curly</a:t>
            </a:r>
            <a:r>
              <a:rPr lang="en-US" sz="8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hair.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132" y="1872319"/>
            <a:ext cx="3496578" cy="46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0" y="1872319"/>
            <a:ext cx="8330905" cy="468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340" y="377325"/>
            <a:ext cx="117682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latinLnBrk="1"/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She has </a:t>
            </a: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long, curly, black</a:t>
            </a: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hair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132" y="1872319"/>
            <a:ext cx="3496578" cy="46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0" y="1872319"/>
            <a:ext cx="8330905" cy="468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65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82414" y="1371600"/>
            <a:ext cx="94435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500" dirty="0">
                <a:solidFill>
                  <a:prstClr val="white"/>
                </a:solidFill>
              </a:rPr>
              <a:t>What does </a:t>
            </a:r>
            <a:r>
              <a:rPr lang="en-US" altLang="zh-TW" sz="11500" dirty="0">
                <a:solidFill>
                  <a:prstClr val="white"/>
                </a:solidFill>
              </a:rPr>
              <a:t>he </a:t>
            </a:r>
            <a:r>
              <a:rPr lang="en-US" altLang="zh-TW" sz="11500" dirty="0">
                <a:solidFill>
                  <a:prstClr val="white"/>
                </a:solidFill>
              </a:rPr>
              <a:t>look like?</a:t>
            </a:r>
            <a:endParaRPr lang="zh-TW" altLang="en-US" sz="11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7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3249" y="219670"/>
            <a:ext cx="75861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latinLnBrk="1"/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 has </a:t>
            </a: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short </a:t>
            </a: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hair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7170" name="Picture 2" descr="ãmen short straight hai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51" y="1419999"/>
            <a:ext cx="3684282" cy="543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77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1467" y="219670"/>
            <a:ext cx="123355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latinLnBrk="1"/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 has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short, straight, brown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hair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7170" name="Picture 2" descr="ãmen short straight hai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51" y="1419999"/>
            <a:ext cx="3684282" cy="543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6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40979" y="299545"/>
            <a:ext cx="10720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>
                <a:solidFill>
                  <a:prstClr val="white"/>
                </a:solidFill>
              </a:rPr>
              <a:t>What does she look like?</a:t>
            </a:r>
            <a:endParaRPr lang="zh-TW" altLang="en-US" sz="7200" dirty="0">
              <a:solidFill>
                <a:prstClr val="white"/>
              </a:solidFill>
            </a:endParaRPr>
          </a:p>
        </p:txBody>
      </p:sp>
      <p:pic>
        <p:nvPicPr>
          <p:cNvPr id="1026" name="Picture 2" descr="ãariana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8" y="2153189"/>
            <a:ext cx="3486260" cy="348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/>
          <p:nvPr/>
        </p:nvSpPr>
        <p:spPr>
          <a:xfrm>
            <a:off x="3032234" y="2475185"/>
            <a:ext cx="98219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She 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has 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ponytail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3032234" y="4117125"/>
            <a:ext cx="982191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She 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has 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long, straight,    blond ponytail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786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740979" y="299545"/>
            <a:ext cx="10720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>
                <a:solidFill>
                  <a:prstClr val="white"/>
                </a:solidFill>
              </a:rPr>
              <a:t>What does he look like?</a:t>
            </a:r>
            <a:endParaRPr lang="zh-TW" altLang="en-US" sz="7200" dirty="0">
              <a:solidFill>
                <a:prstClr val="white"/>
              </a:solidFill>
            </a:endParaRPr>
          </a:p>
        </p:txBody>
      </p:sp>
      <p:pic>
        <p:nvPicPr>
          <p:cNvPr id="2052" name="Picture 4" descr="ãcrew cut curry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7" y="2217735"/>
            <a:ext cx="6103335" cy="38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/>
          <p:nvPr/>
        </p:nvSpPr>
        <p:spPr>
          <a:xfrm>
            <a:off x="4356538" y="2981684"/>
            <a:ext cx="982191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latinLnBrk="1"/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 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has 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latinLnBrk="1"/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</a:t>
            </a:r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black crew 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cut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65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613</Words>
  <Application>Microsoft Office PowerPoint</Application>
  <PresentationFormat>寬螢幕</PresentationFormat>
  <Paragraphs>107</Paragraphs>
  <Slides>28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28</vt:i4>
      </vt:variant>
    </vt:vector>
  </HeadingPairs>
  <TitlesOfParts>
    <vt:vector size="46" baseType="lpstr">
      <vt:lpstr>맑은 고딕</vt:lpstr>
      <vt:lpstr>Microsoft JhengHei UI</vt:lpstr>
      <vt:lpstr>王漢宗中楷體注音</vt:lpstr>
      <vt:lpstr>王漢宗波卡體一空陰</vt:lpstr>
      <vt:lpstr>微軟正黑體</vt:lpstr>
      <vt:lpstr>新細明體</vt:lpstr>
      <vt:lpstr>Arial</vt:lpstr>
      <vt:lpstr>Calibri</vt:lpstr>
      <vt:lpstr>Calibri Light</vt:lpstr>
      <vt:lpstr>Comic Sans MS</vt:lpstr>
      <vt:lpstr>Gill Sans MT</vt:lpstr>
      <vt:lpstr>Impact</vt:lpstr>
      <vt:lpstr>Wingdings</vt:lpstr>
      <vt:lpstr>Office 佈景主題</vt:lpstr>
      <vt:lpstr>Badge</vt:lpstr>
      <vt:lpstr>1_Office Theme</vt:lpstr>
      <vt:lpstr>2_Office Theme</vt:lpstr>
      <vt:lpstr>學術文獻 16x9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Do you have wavy hair? </vt:lpstr>
      <vt:lpstr>Do they have ponytails? </vt:lpstr>
      <vt:lpstr>Does she have a crew cut? </vt:lpstr>
      <vt:lpstr>Does he have straight hair?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45</cp:revision>
  <dcterms:created xsi:type="dcterms:W3CDTF">2018-09-13T00:22:52Z</dcterms:created>
  <dcterms:modified xsi:type="dcterms:W3CDTF">2018-09-14T02:17:27Z</dcterms:modified>
</cp:coreProperties>
</file>